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4" r:id="rId3"/>
  </p:sldMasterIdLst>
  <p:notesMasterIdLst>
    <p:notesMasterId r:id="rId5"/>
  </p:notesMasterIdLst>
  <p:sldIdLst>
    <p:sldId id="324" r:id="rId4"/>
    <p:sldId id="357" r:id="rId6"/>
    <p:sldId id="393" r:id="rId7"/>
    <p:sldId id="359" r:id="rId8"/>
    <p:sldId id="335" r:id="rId9"/>
    <p:sldId id="423" r:id="rId10"/>
    <p:sldId id="425" r:id="rId11"/>
    <p:sldId id="426" r:id="rId12"/>
    <p:sldId id="427" r:id="rId13"/>
    <p:sldId id="428" r:id="rId14"/>
    <p:sldId id="429" r:id="rId15"/>
    <p:sldId id="430" r:id="rId16"/>
    <p:sldId id="431" r:id="rId17"/>
    <p:sldId id="432" r:id="rId18"/>
    <p:sldId id="433" r:id="rId19"/>
    <p:sldId id="424" r:id="rId20"/>
    <p:sldId id="434" r:id="rId21"/>
    <p:sldId id="436" r:id="rId22"/>
    <p:sldId id="435" r:id="rId23"/>
    <p:sldId id="437" r:id="rId24"/>
    <p:sldId id="438" r:id="rId25"/>
    <p:sldId id="439" r:id="rId26"/>
    <p:sldId id="440" r:id="rId27"/>
    <p:sldId id="441" r:id="rId28"/>
    <p:sldId id="333" r:id="rId29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5" autoAdjust="0"/>
    <p:restoredTop sz="68592" autoAdjust="0"/>
  </p:normalViewPr>
  <p:slideViewPr>
    <p:cSldViewPr snapToGrid="0">
      <p:cViewPr varScale="1">
        <p:scale>
          <a:sx n="40" d="100"/>
          <a:sy n="40" d="100"/>
        </p:scale>
        <p:origin x="1854" y="78"/>
      </p:cViewPr>
      <p:guideLst>
        <p:guide orient="horz" pos="4320"/>
        <p:guide pos="76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4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原理和描述，待添加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分两部分：效果分析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实现原理大概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原理和描述，待添加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原理和描述，待添加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原理和描述，待添加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原理和描述，待添加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</a:fld>
            <a:endParaRPr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扩展一下啥是滤波器（图像处理中常用</a:t>
            </a:r>
            <a:r>
              <a:rPr lang="zh-CN" altLang="en-US" dirty="0" smtClean="0"/>
              <a:t>的概念，）</a:t>
            </a:r>
            <a:endParaRPr lang="zh-CN" altLang="en-US" dirty="0" smtClean="0"/>
          </a:p>
          <a:p>
            <a:r>
              <a:rPr lang="zh-CN" altLang="en-US" dirty="0" smtClean="0"/>
              <a:t>从信号处理衍生，用来处理信号，去噪等等；把一副图像看成信号；可以无缝的使用在图像处理的领域</a:t>
            </a:r>
            <a:r>
              <a:rPr lang="zh-CN" altLang="en-US" dirty="0" smtClean="0"/>
              <a:t>中</a:t>
            </a:r>
            <a:endParaRPr lang="zh-CN" altLang="en-US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主要手段：逐像素处理，重新计算中心</a:t>
            </a:r>
            <a:r>
              <a:rPr lang="zh-CN" altLang="en-US" dirty="0" smtClean="0"/>
              <a:t>点的像素值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具体操作与</a:t>
            </a:r>
            <a:r>
              <a:rPr lang="en-US" altLang="zh-CN" dirty="0"/>
              <a:t>main pass</a:t>
            </a:r>
            <a:r>
              <a:rPr lang="zh-CN" altLang="en-US" dirty="0"/>
              <a:t>一样，通过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图形渲染管线向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GPU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发送处理的指令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高斯分布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 https://zhuanlan.zhihu.com/p/158683846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高品质后处理：十种图像模糊算法的总结与实现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https://zhuanlan.zhihu.com/p/125744132</a:t>
            </a:r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高斯模糊对图像处理来说，是另一种滤波器；</a:t>
            </a:r>
            <a:r>
              <a:rPr lang="en-US" altLang="zh-CN" dirty="0">
                <a:sym typeface="+mn-ea"/>
              </a:rPr>
              <a:t>kernel</a:t>
            </a:r>
            <a:r>
              <a:rPr lang="zh-CN" altLang="en-US" dirty="0">
                <a:sym typeface="+mn-ea"/>
              </a:rPr>
              <a:t>内只的分布，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满足高斯</a:t>
            </a:r>
            <a:r>
              <a:rPr lang="zh-CN" altLang="en-US" dirty="0">
                <a:sym typeface="+mn-ea"/>
              </a:rPr>
              <a:t>分布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原理和描述，待添加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为了便于理解边缘提取的实现；以及理解</a:t>
            </a:r>
            <a:r>
              <a:rPr lang="en-US" altLang="zh-CN" dirty="0"/>
              <a:t>PostProcess</a:t>
            </a:r>
            <a:r>
              <a:rPr lang="zh-CN" altLang="en-US" dirty="0"/>
              <a:t>的机制；分析一个</a:t>
            </a:r>
            <a:r>
              <a:rPr lang="en-US" altLang="zh-CN" dirty="0"/>
              <a:t>UE4</a:t>
            </a:r>
            <a:r>
              <a:rPr lang="zh-CN" altLang="en-US" dirty="0"/>
              <a:t>里面的示例，利用</a:t>
            </a:r>
            <a:r>
              <a:rPr lang="en-US" altLang="zh-CN" dirty="0"/>
              <a:t>UE4</a:t>
            </a:r>
            <a:r>
              <a:rPr lang="zh-CN" altLang="en-US" dirty="0"/>
              <a:t>中的</a:t>
            </a:r>
            <a:r>
              <a:rPr lang="en-US" altLang="zh-CN" dirty="0"/>
              <a:t>Custom Stencil</a:t>
            </a:r>
            <a:r>
              <a:rPr lang="zh-CN" altLang="en-US" dirty="0"/>
              <a:t>；</a:t>
            </a:r>
            <a:r>
              <a:rPr lang="en-US" altLang="zh-CN" dirty="0"/>
              <a:t> </a:t>
            </a:r>
            <a:r>
              <a:rPr lang="zh-CN" altLang="en-US" dirty="0"/>
              <a:t>绘制边缘；这种需求一般在编辑器交互的选中状态下描边</a:t>
            </a:r>
            <a:r>
              <a:rPr lang="zh-CN" altLang="en-US" dirty="0"/>
              <a:t>使用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现场演示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现场演示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</a:fld>
            <a:endParaRPr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1.Post Process</a:t>
            </a:r>
            <a:r>
              <a:rPr lang="zh-CN" altLang="en-US" dirty="0" smtClean="0"/>
              <a:t>的理念被广泛使用在各种工业中</a:t>
            </a:r>
            <a:endParaRPr lang="zh-CN" altLang="en-US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使用打印一本书的流程比拟，准备打印电子稿（</a:t>
            </a:r>
            <a:r>
              <a:rPr lang="en-US" altLang="zh-CN" dirty="0" err="1" smtClean="0"/>
              <a:t>prepass</a:t>
            </a:r>
            <a:r>
              <a:rPr lang="zh-CN" altLang="en-US" dirty="0" smtClean="0"/>
              <a:t>），打印（</a:t>
            </a:r>
            <a:r>
              <a:rPr lang="en-US" altLang="zh-CN" dirty="0" smtClean="0"/>
              <a:t>main pass</a:t>
            </a:r>
            <a:r>
              <a:rPr lang="zh-CN" altLang="en-US" dirty="0" smtClean="0"/>
              <a:t>），装订（</a:t>
            </a:r>
            <a:r>
              <a:rPr lang="en-US" altLang="zh-CN" dirty="0" smtClean="0"/>
              <a:t>post pass</a:t>
            </a:r>
            <a:r>
              <a:rPr lang="zh-CN" altLang="en-US" dirty="0" smtClean="0"/>
              <a:t>）</a:t>
            </a:r>
            <a:endParaRPr lang="zh-CN" altLang="en-US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讲述渲染</a:t>
            </a:r>
            <a:r>
              <a:rPr lang="en-US" altLang="zh-CN" baseline="0" dirty="0" smtClean="0"/>
              <a:t>pass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post</a:t>
            </a:r>
            <a:r>
              <a:rPr lang="zh-CN" altLang="en-US" baseline="0" dirty="0" smtClean="0"/>
              <a:t>的意思，是在</a:t>
            </a:r>
            <a:r>
              <a:rPr lang="en-US" altLang="zh-CN" baseline="0" dirty="0" smtClean="0"/>
              <a:t>render pass</a:t>
            </a:r>
            <a:r>
              <a:rPr lang="zh-CN" altLang="en-US" baseline="0" dirty="0" smtClean="0"/>
              <a:t>之后</a:t>
            </a:r>
            <a:endParaRPr lang="en-US" altLang="zh-CN" baseline="0" dirty="0" smtClean="0"/>
          </a:p>
          <a:p>
            <a:r>
              <a:rPr lang="en-US" altLang="zh-CN" baseline="0" dirty="0" smtClean="0"/>
              <a:t>3. </a:t>
            </a:r>
            <a:r>
              <a:rPr lang="zh-CN" altLang="en-US" baseline="0" dirty="0" smtClean="0"/>
              <a:t>对应可适当扩展</a:t>
            </a:r>
            <a:r>
              <a:rPr lang="en-US" altLang="zh-CN" baseline="0" dirty="0" smtClean="0"/>
              <a:t>Pre pass</a:t>
            </a:r>
            <a:endParaRPr lang="en-US" altLang="zh-CN" baseline="0" dirty="0" smtClean="0"/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主要干什么事情，调整整体的画面效果</a:t>
            </a:r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主要手段像素处理，滤波器，以及其他技术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原理和描述，待</a:t>
            </a:r>
            <a:r>
              <a:rPr lang="zh-CN" altLang="en-US" dirty="0"/>
              <a:t>添加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分两部分：效果</a:t>
            </a:r>
            <a:r>
              <a:rPr lang="zh-CN" altLang="en-US" dirty="0"/>
              <a:t>分析</a:t>
            </a:r>
            <a:endParaRPr lang="zh-CN" altLang="en-US" dirty="0"/>
          </a:p>
          <a:p>
            <a:r>
              <a:rPr lang="zh-CN" altLang="en-US" dirty="0"/>
              <a:t>实现原理</a:t>
            </a:r>
            <a:r>
              <a:rPr lang="zh-CN" altLang="en-US" dirty="0"/>
              <a:t>大概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bg>
      <p:bgPr>
        <a:gradFill>
          <a:gsLst>
            <a:gs pos="39000">
              <a:schemeClr val="tx2"/>
            </a:gs>
            <a:gs pos="77000">
              <a:schemeClr val="bg2"/>
            </a:gs>
            <a:gs pos="1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棒球, 动物, 无脊椎动物&#10;&#10;已生成极高可信度的说明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835" y="12193719"/>
            <a:ext cx="24230330" cy="1522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339765" y="886468"/>
            <a:ext cx="21704474" cy="883928"/>
          </a:xfrm>
        </p:spPr>
        <p:txBody>
          <a:bodyPr vert="horz" lIns="101600" tIns="38100" rIns="76200" bIns="38100" rtlCol="0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marR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4800" b="1" i="0" u="none" strike="noStrike" kern="1200" cap="none" spc="4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1339765" y="1905017"/>
            <a:ext cx="21704474" cy="10777814"/>
          </a:xfrm>
        </p:spPr>
        <p:txBody>
          <a:bodyPr vert="horz" lIns="101600" tIns="0" rIns="82550" bIns="0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457200" marR="0" lvl="0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1371600" marR="0" lvl="1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2286000" marR="0" lvl="2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3200400" marR="0" lvl="3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4114800" marR="0" lvl="4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1759484" y="12699666"/>
            <a:ext cx="5400000" cy="6336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gradFill>
          <a:gsLst>
            <a:gs pos="39000">
              <a:schemeClr val="tx2"/>
            </a:gs>
            <a:gs pos="77000">
              <a:schemeClr val="bg2"/>
            </a:gs>
            <a:gs pos="1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1759484" y="12699666"/>
            <a:ext cx="5400000" cy="6336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  <a:endParaRPr dirty="0"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  <a:endParaRPr dirty="0"/>
          </a:p>
          <a:p>
            <a:pPr lvl="1"/>
            <a:r>
              <a:rPr dirty="0"/>
              <a:t>Body Level Two</a:t>
            </a:r>
            <a:endParaRPr dirty="0"/>
          </a:p>
          <a:p>
            <a:pPr lvl="2"/>
            <a:r>
              <a:rPr dirty="0"/>
              <a:t>Body Level Three</a:t>
            </a:r>
            <a:endParaRPr dirty="0"/>
          </a:p>
          <a:p>
            <a:pPr lvl="3"/>
            <a:r>
              <a:rPr dirty="0"/>
              <a:t>Body Level Four</a:t>
            </a:r>
            <a:endParaRPr dirty="0"/>
          </a:p>
          <a:p>
            <a:pPr lvl="4"/>
            <a:r>
              <a:rPr dirty="0"/>
              <a:t>Body Level Five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5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6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7.xml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8.xml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9.xml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20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3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1.xml"/><Relationship Id="rId4" Type="http://schemas.openxmlformats.org/officeDocument/2006/relationships/image" Target="../media/image24.png"/><Relationship Id="rId3" Type="http://schemas.openxmlformats.org/officeDocument/2006/relationships/tags" Target="../tags/tag30.xml"/><Relationship Id="rId2" Type="http://schemas.openxmlformats.org/officeDocument/2006/relationships/image" Target="../media/image3.png"/><Relationship Id="rId1" Type="http://schemas.openxmlformats.org/officeDocument/2006/relationships/tags" Target="../tags/tag29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3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tags" Target="../tags/tag3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4.xml"/><Relationship Id="rId6" Type="http://schemas.openxmlformats.org/officeDocument/2006/relationships/tags" Target="../tags/tag3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tags" Target="../tags/tag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.png"/><Relationship Id="rId7" Type="http://schemas.openxmlformats.org/officeDocument/2006/relationships/hyperlink" Target="https://docs.unrealengine.com/en-US/RenderingAndGraphics/PostProcessEffects/index.html" TargetMode="External"/><Relationship Id="rId6" Type="http://schemas.openxmlformats.org/officeDocument/2006/relationships/hyperlink" Target="https://zhuanlan.zhihu.com/p/80253409" TargetMode="External"/><Relationship Id="rId5" Type="http://schemas.openxmlformats.org/officeDocument/2006/relationships/hyperlink" Target="https://zhuanlan.zhihu.com/p/76505536" TargetMode="External"/><Relationship Id="rId4" Type="http://schemas.openxmlformats.org/officeDocument/2006/relationships/hyperlink" Target="https://zhuanlan.zhihu.com/p/148256756" TargetMode="External"/><Relationship Id="rId3" Type="http://schemas.openxmlformats.org/officeDocument/2006/relationships/hyperlink" Target="https://zhuanlan.zhihu.com/p/125744132" TargetMode="External"/><Relationship Id="rId2" Type="http://schemas.openxmlformats.org/officeDocument/2006/relationships/hyperlink" Target="https://zhuanlan.zhihu.com/p/142777086" TargetMode="External"/><Relationship Id="rId10" Type="http://schemas.openxmlformats.org/officeDocument/2006/relationships/notesSlide" Target="../notesSlides/notesSlide3.xml"/><Relationship Id="rId1" Type="http://schemas.openxmlformats.org/officeDocument/2006/relationships/hyperlink" Target="https://zhuanlan.zhihu.com/p/105909416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0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1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3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4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9"/>
          <p:cNvSpPr txBox="1"/>
          <p:nvPr/>
        </p:nvSpPr>
        <p:spPr>
          <a:xfrm>
            <a:off x="1910700" y="10678769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6400" dirty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引擎平台</a:t>
            </a:r>
            <a:r>
              <a:rPr lang="en-US" altLang="zh-CN" sz="6400" dirty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6400" dirty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杨璟</a:t>
            </a:r>
            <a:r>
              <a:rPr lang="zh-CN" altLang="en-US" sz="6400" dirty="0" smtClean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昭</a:t>
            </a:r>
            <a:endParaRPr lang="zh-CN" sz="6400" dirty="0">
              <a:solidFill>
                <a:srgbClr val="FFFFFF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5" name="Shape 89"/>
          <p:cNvSpPr txBox="1"/>
          <p:nvPr/>
        </p:nvSpPr>
        <p:spPr>
          <a:xfrm>
            <a:off x="2202873" y="8793235"/>
            <a:ext cx="19978254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en-US" altLang="zh-CN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Post process</a:t>
            </a:r>
            <a:r>
              <a:rPr lang="zh-CN" altLang="en-US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应用与实现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效果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3. Screen Space Reflection(SSR)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4350" y="3582035"/>
            <a:ext cx="12439650" cy="50038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617393" y="8789035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屏幕空间反射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效果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3"/>
    </p:custData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效果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4. Ambient Occlusion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AO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）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494838" y="11986260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环境遮挡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效果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885" y="671830"/>
            <a:ext cx="11032490" cy="5516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6345" y="6290310"/>
            <a:ext cx="11035030" cy="55175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6345" y="6329045"/>
            <a:ext cx="11033760" cy="55168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1513483" y="5596255"/>
            <a:ext cx="200977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Helvetica Light"/>
              </a:rPr>
              <a:t>Without AO</a:t>
            </a:r>
            <a:endParaRPr kumimoji="0" lang="en-US" altLang="zh-CN" sz="2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Helvetica Light"/>
            </a:endParaRPr>
          </a:p>
        </p:txBody>
      </p:sp>
    </p:spTree>
    <p:custDataLst>
      <p:tags r:id="rId5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效果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5. Bloom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617393" y="8789035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Bloom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效果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7675" y="3091180"/>
            <a:ext cx="12506325" cy="55714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效果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6. Light Shaft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617393" y="9947275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Light Shaft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3245" y="2184400"/>
            <a:ext cx="12390755" cy="74847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效果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7. Lengs Flare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617393" y="9886315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Lengs 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Flare</a:t>
            </a:r>
            <a:endParaRPr kumimoji="0" lang="en-US" altLang="zh-CN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3245" y="4182110"/>
            <a:ext cx="12390755" cy="55200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5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</a:t>
            </a:r>
            <a:r>
              <a:rPr lang="en-US" altLang="zh-CN" sz="6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Postprocess</a:t>
            </a:r>
            <a:r>
              <a:rPr lang="zh-CN" altLang="en-US" sz="6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技术</a:t>
            </a:r>
            <a:r>
              <a:rPr lang="zh-CN" altLang="en-US" sz="6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实现</a:t>
            </a:r>
            <a:endParaRPr lang="zh-CN" altLang="en-US" sz="6000" dirty="0" err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52017" y="5639437"/>
            <a:ext cx="508000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第</a:t>
            </a:r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二部分</a:t>
            </a:r>
            <a:endParaRPr lang="zh-CN" altLang="en-US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1625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模糊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8" name="The Picture slide"/>
          <p:cNvSpPr txBox="1"/>
          <p:nvPr/>
        </p:nvSpPr>
        <p:spPr>
          <a:xfrm>
            <a:off x="1911985" y="3669030"/>
            <a:ext cx="9738360" cy="31019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1.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滤波器和图像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处理：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滤波器（</a:t>
            </a:r>
            <a:r>
              <a:rPr lang="en-US" altLang="zh-CN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Filter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），</a:t>
            </a:r>
            <a:r>
              <a:rPr lang="en-US" altLang="zh-CN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Kernel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；</a:t>
            </a:r>
            <a:endParaRPr lang="zh-CN" altLang="en-US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逐像素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处理</a:t>
            </a:r>
            <a:endParaRPr lang="zh-CN" altLang="en-US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均值模糊（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右图的</a:t>
            </a:r>
            <a:r>
              <a:rPr lang="en-US" altLang="zh-CN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Kernel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）</a:t>
            </a:r>
            <a:endParaRPr lang="zh-CN" altLang="en-US" sz="2800" b="1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617393" y="9211310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均值模糊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Kernel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使用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270" y="1674495"/>
            <a:ext cx="12195810" cy="72923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1625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模糊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31019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2.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高斯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模糊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高斯分布（概率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分布）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二维空间高斯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模糊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Kernel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380" y="2515870"/>
            <a:ext cx="7052310" cy="44405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222345" y="7127240"/>
            <a:ext cx="333502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Gaussian Kernel示意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840" y="7659370"/>
            <a:ext cx="5458460" cy="11836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1625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模糊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23787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3.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高斯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Kernel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线性分解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为什么要进行线性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分解？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线性分解后处理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过程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805150" y="6063615"/>
            <a:ext cx="404622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Gaussian Kernel线性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分解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2810" y="2141855"/>
            <a:ext cx="11670665" cy="3521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890" y="6734175"/>
            <a:ext cx="11988165" cy="40500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202660" y="10579735"/>
            <a:ext cx="330200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线性分解后处理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过程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4"/>
    </p:custData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1625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模糊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31019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3.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对比均值模糊，高斯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模糊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概率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分布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Kernel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模糊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结果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315" y="666750"/>
            <a:ext cx="7742555" cy="7660005"/>
          </a:xfrm>
          <a:prstGeom prst="rect">
            <a:avLst/>
          </a:prstGeom>
        </p:spPr>
      </p:pic>
      <p:pic>
        <p:nvPicPr>
          <p:cNvPr id="14" name="图片 13" descr="boxblu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315" y="8385175"/>
            <a:ext cx="3830955" cy="4360545"/>
          </a:xfrm>
          <a:prstGeom prst="rect">
            <a:avLst/>
          </a:prstGeom>
        </p:spPr>
      </p:pic>
      <p:pic>
        <p:nvPicPr>
          <p:cNvPr id="17" name="图片 16" descr="gaussianblu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8770" y="8388350"/>
            <a:ext cx="3828415" cy="43580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1843701" y="0"/>
            <a:ext cx="13055640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4383024" y="3458460"/>
            <a:ext cx="7104888" cy="870585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5000" kern="0" cap="all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"/>
          <p:cNvSpPr/>
          <p:nvPr/>
        </p:nvSpPr>
        <p:spPr>
          <a:xfrm>
            <a:off x="2724911" y="4572000"/>
            <a:ext cx="10018631" cy="145143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" name="The Picture slide"/>
          <p:cNvSpPr txBox="1"/>
          <p:nvPr/>
        </p:nvSpPr>
        <p:spPr>
          <a:xfrm>
            <a:off x="2724912" y="4942320"/>
            <a:ext cx="10018630" cy="61798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1. PostProcess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200150" lvl="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什么是</a:t>
            </a:r>
            <a:r>
              <a:rPr lang="en-US" altLang="zh-CN" sz="2800" b="0" dirty="0" err="1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PostProcess</a:t>
            </a:r>
            <a:r>
              <a:rPr lang="zh-CN" altLang="en-US" sz="2800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（后处理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）</a:t>
            </a:r>
            <a:endParaRPr lang="en-US" altLang="zh-CN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200150" lvl="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后处理在渲染中的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流程</a:t>
            </a:r>
            <a:endParaRPr lang="en-US" altLang="zh-CN" sz="2800" b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200150" lvl="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常见的后处理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效果</a:t>
            </a:r>
            <a:endParaRPr lang="en-US" altLang="zh-CN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indent="0"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2.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常见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的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Postprocess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技术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实现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200150" lvl="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模糊</a:t>
            </a:r>
            <a:endParaRPr lang="en-US" altLang="zh-CN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200150" lvl="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边缘提取</a:t>
            </a:r>
            <a:endParaRPr lang="en-US" altLang="zh-CN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200150" lvl="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Unreal Engine</a:t>
            </a:r>
            <a:r>
              <a:rPr lang="zh-CN" altLang="en-US" sz="2800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后处理</a:t>
            </a:r>
            <a:endParaRPr lang="en-US" altLang="zh-CN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2" name="图片 1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835" y="3078480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3149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边缘提取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31019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1.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边缘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提取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颜色变化的连续性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Sobel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算子（一阶微分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）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laplace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算子（二阶微分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）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0411441" y="5404486"/>
          <a:ext cx="2632710" cy="2541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420"/>
                <a:gridCol w="915670"/>
                <a:gridCol w="896620"/>
              </a:tblGrid>
              <a:tr h="9055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-1</a:t>
                      </a:r>
                      <a:endParaRPr lang="en-US" altLang="zh-CN" sz="3200" b="0">
                        <a:solidFill>
                          <a:prstClr val="black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  <a:endParaRPr lang="en-US" altLang="zh-CN" sz="3200" b="0">
                        <a:solidFill>
                          <a:prstClr val="black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  <a:sym typeface="+mn-ea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  <a:endParaRPr lang="en-US" altLang="zh-CN" sz="3200" b="0">
                        <a:solidFill>
                          <a:prstClr val="black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  <a:sym typeface="+mn-ea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  <a:endParaRPr lang="en-US" altLang="zh-CN" sz="3200" b="0">
                        <a:solidFill>
                          <a:prstClr val="black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  <a:sym typeface="+mn-ea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8</a:t>
                      </a:r>
                      <a:endParaRPr lang="en-US" altLang="zh-CN" sz="3200" b="0">
                        <a:solidFill>
                          <a:prstClr val="black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  <a:endParaRPr lang="en-US" altLang="zh-CN" sz="3200" b="0">
                        <a:solidFill>
                          <a:prstClr val="black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  <a:sym typeface="+mn-ea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843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  <a:endParaRPr lang="en-US" altLang="zh-CN" sz="3200" b="0">
                        <a:solidFill>
                          <a:prstClr val="black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  <a:sym typeface="+mn-ea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  <a:endParaRPr lang="en-US" altLang="zh-CN" sz="3200" b="0">
                        <a:solidFill>
                          <a:prstClr val="black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  <a:sym typeface="+mn-ea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  <a:endParaRPr lang="en-US" altLang="zh-CN" sz="3200" b="0">
                        <a:solidFill>
                          <a:prstClr val="black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  <a:sym typeface="+mn-ea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12929236" y="3628391"/>
          <a:ext cx="5520690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9183985" y="6171565"/>
            <a:ext cx="981075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⊗</a:t>
            </a:r>
            <a:endParaRPr kumimoji="0" lang="en-US" altLang="zh-CN" sz="8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Ligh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909098" y="9617710"/>
            <a:ext cx="192976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laplace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算子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4"/>
    </p:custData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3149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边缘提取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31019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1.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边缘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提取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颜色值变化幅度大的地方组为边缘保留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变化很小或者无变化的地方剔除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15493366" y="3947161"/>
          <a:ext cx="5520690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-3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5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3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5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-3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3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3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-3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5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3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5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-3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16701771" y="9965690"/>
            <a:ext cx="259080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滤波器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计算结果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3"/>
    </p:custData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746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Unreal Engine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后处理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31019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1.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基于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Custom Stencil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进行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描边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引擎扩展的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Custom Depth 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Stencil 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Pass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获取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CustomStencil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的绘制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结果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使用边缘检测算法检测边缘，然后给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颜色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321155" y="3669030"/>
            <a:ext cx="6604635" cy="572579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5567661" y="9617710"/>
            <a:ext cx="461264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使用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Custom Stencil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描边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效果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5"/>
    </p:custData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743267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描边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（基于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UE Custom Stencil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）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43948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2.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设置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Custom Depth/Stencil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UE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给使用者扩展的一个渲染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Pass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，会执行一个自定义数值的渲染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Pass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开发者可在运行时逻辑，或者地图场景中设置自定义的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Depth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或者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Stencil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开启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Buffer Visualization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预览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结果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984221" y="12299950"/>
            <a:ext cx="386080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Buffer Visualization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预览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800" y="1213485"/>
            <a:ext cx="10591800" cy="5114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4135" y="7567930"/>
            <a:ext cx="10578465" cy="4524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283941" y="6432550"/>
            <a:ext cx="319024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开启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Custom 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Stencil</a:t>
            </a:r>
            <a:endParaRPr kumimoji="0" lang="en-US" altLang="zh-CN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5"/>
    </p:custData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743267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描边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（基于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UE Custom Stencil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）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45485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3. PostProcess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边缘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检测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 Volumn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及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Material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设置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采样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Custom Stencil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的渲染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结果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比较相邻两个像素的值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不相同：物体边缘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相同：非物体边缘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793279" y="11021695"/>
            <a:ext cx="421576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Postprocess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的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Outline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计算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610" y="5676900"/>
            <a:ext cx="10710545" cy="53447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2930" y="2648585"/>
            <a:ext cx="5609590" cy="14027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2610" y="2659380"/>
            <a:ext cx="5100320" cy="14001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856144" y="4220845"/>
            <a:ext cx="408876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Postprocess Material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设置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6"/>
    </p:custData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4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/>
          <p:cNvSpPr txBox="1"/>
          <p:nvPr/>
        </p:nvSpPr>
        <p:spPr>
          <a:xfrm>
            <a:off x="9989292" y="4183930"/>
            <a:ext cx="12700000" cy="379476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基础作业</a:t>
            </a:r>
            <a:r>
              <a:rPr lang="en-US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：</a:t>
            </a:r>
            <a:endParaRPr lang="en-US" sz="36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宋体" panose="02010600030101010101" pitchFamily="2" charset="-122"/>
            </a:endParaRPr>
          </a:p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在之前的作业基础上，实现后处理模糊效果</a:t>
            </a:r>
            <a:endParaRPr lang="en-US" altLang="zh-CN" sz="36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宋体" panose="02010600030101010101" pitchFamily="2" charset="-122"/>
            </a:endParaRPr>
          </a:p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进</a:t>
            </a: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阶作业：</a:t>
            </a:r>
            <a:endParaRPr lang="en-US" altLang="zh-CN" sz="36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其他几种后处理技术任选一中实现</a:t>
            </a:r>
            <a:endParaRPr lang="en-US" altLang="zh-CN" sz="36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endParaRPr lang="zh-CN" sz="3600" kern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948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作业</a:t>
            </a:r>
            <a:r>
              <a:rPr lang="en-US" sz="60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br>
              <a:rPr lang="en-US" sz="6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sz="60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3969372" y="386276"/>
            <a:ext cx="2626729" cy="26836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1843701" y="0"/>
            <a:ext cx="13055640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4383024" y="3458460"/>
            <a:ext cx="7104888" cy="870585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预习</a:t>
            </a:r>
            <a:r>
              <a:rPr lang="zh-CN" altLang="en-US" sz="5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</a:t>
            </a:r>
            <a:endParaRPr lang="zh-CN" altLang="en-US" sz="5000" kern="0" cap="all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"/>
          <p:cNvSpPr/>
          <p:nvPr/>
        </p:nvSpPr>
        <p:spPr>
          <a:xfrm>
            <a:off x="2724911" y="4572000"/>
            <a:ext cx="10018631" cy="145143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" name="The Picture slide"/>
          <p:cNvSpPr txBox="1"/>
          <p:nvPr/>
        </p:nvSpPr>
        <p:spPr>
          <a:xfrm>
            <a:off x="2724785" y="4942205"/>
            <a:ext cx="11130280" cy="50876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1"/>
              </a:rPr>
              <a:t>游戏中的</a:t>
            </a:r>
            <a:r>
              <a:rPr lang="en-US" altLang="zh-CN" sz="2800" b="0" dirty="0" err="1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1"/>
              </a:rPr>
              <a:t>PostProcessing</a:t>
            </a:r>
            <a:r>
              <a:rPr lang="en-US" altLang="zh-CN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1"/>
              </a:rPr>
              <a:t>(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1"/>
              </a:rPr>
              <a:t>后处理</a:t>
            </a:r>
            <a:r>
              <a:rPr lang="en-US" altLang="zh-CN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1"/>
              </a:rPr>
              <a:t>)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2"/>
              </a:rPr>
              <a:t>谈谈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2"/>
              </a:rPr>
              <a:t>游戏中常见的后处理技术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3"/>
              </a:rPr>
              <a:t>高品质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3"/>
              </a:rPr>
              <a:t>后处理：十种图像模糊算法的总结与实现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4"/>
              </a:rPr>
              <a:t>高品质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4"/>
              </a:rPr>
              <a:t>后处理：十种故障艺术</a:t>
            </a:r>
            <a:r>
              <a:rPr lang="en-US" altLang="zh-CN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4"/>
              </a:rPr>
              <a:t>(Glitch Art)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4"/>
              </a:rPr>
              <a:t>算法的总结与实现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5"/>
              </a:rPr>
              <a:t>Bloom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5"/>
              </a:rPr>
              <a:t>是什么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b="0" dirty="0" err="1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6"/>
              </a:rPr>
              <a:t>HDR,ToneMapping,Bloom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6"/>
              </a:rPr>
              <a:t>之间的关系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7"/>
              </a:rPr>
              <a:t>Unreal </a:t>
            </a:r>
            <a:r>
              <a:rPr lang="en-US" altLang="zh-CN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7"/>
              </a:rPr>
              <a:t>Engine 4 Documentation Post Process </a:t>
            </a:r>
            <a:r>
              <a:rPr lang="en-US" altLang="zh-CN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7"/>
              </a:rPr>
              <a:t>Effects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  <a:hlinkClick r:id="rId7"/>
            </a:endParaRPr>
          </a:p>
        </p:txBody>
      </p:sp>
      <p:pic>
        <p:nvPicPr>
          <p:cNvPr id="2" name="图片 1" descr="Icon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835" y="3078480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5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en-US" altLang="zh-CN" sz="6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Postprocess</a:t>
            </a:r>
            <a:endParaRPr lang="en-US" altLang="zh-CN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52017" y="5639437"/>
            <a:ext cx="508000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第一部分</a:t>
            </a:r>
            <a:endParaRPr lang="zh-CN" altLang="en-US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69353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什么是</a:t>
            </a:r>
            <a:r>
              <a:rPr lang="en-US" altLang="zh-CN" sz="6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PostProcess</a:t>
            </a:r>
            <a:endParaRPr kumimoji="0" lang="en-US" altLang="zh-CN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815" y="0"/>
            <a:ext cx="12275185" cy="69297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8815" y="6930390"/>
            <a:ext cx="12275185" cy="6785610"/>
          </a:xfrm>
          <a:prstGeom prst="rect">
            <a:avLst/>
          </a:prstGeom>
        </p:spPr>
      </p:pic>
      <p:sp>
        <p:nvSpPr>
          <p:cNvPr id="18" name="The Picture slide"/>
          <p:cNvSpPr txBox="1"/>
          <p:nvPr/>
        </p:nvSpPr>
        <p:spPr>
          <a:xfrm>
            <a:off x="1911985" y="3669030"/>
            <a:ext cx="9738360" cy="44716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1.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概念：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预处理，主处理，后处理，</a:t>
            </a:r>
            <a:r>
              <a:rPr lang="en-US" altLang="zh-CN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PP</a:t>
            </a:r>
            <a:endParaRPr lang="zh-CN" altLang="en-US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渲染管线中的</a:t>
            </a:r>
            <a:r>
              <a:rPr lang="en-US" altLang="zh-CN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PrePass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，</a:t>
            </a:r>
            <a:r>
              <a:rPr lang="en-US" altLang="zh-CN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</a:t>
            </a:r>
            <a:r>
              <a:rPr lang="en-US" altLang="zh-CN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BasePass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，</a:t>
            </a:r>
            <a:r>
              <a:rPr lang="en-US" altLang="zh-CN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  <a:endParaRPr lang="en-US" altLang="zh-CN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渲染中的</a:t>
            </a:r>
            <a:r>
              <a:rPr lang="en-US" altLang="zh-CN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，在</a:t>
            </a:r>
            <a:r>
              <a:rPr lang="en-US" altLang="zh-CN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Main Pass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渲染结果的基础上进行视觉效果的叠加，以达到理想的画面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效果</a:t>
            </a:r>
            <a:endParaRPr lang="zh-CN" altLang="en-US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比如模糊，光栅效果（右侧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图示）</a:t>
            </a:r>
            <a:endParaRPr lang="zh-CN" altLang="en-US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</p:spTree>
    <p:custDataLst>
      <p:tags r:id="rId4"/>
    </p:custData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69353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什么是</a:t>
            </a:r>
            <a:r>
              <a:rPr lang="en-US" altLang="zh-CN" sz="6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PostProcess</a:t>
            </a:r>
            <a:endParaRPr kumimoji="0" lang="en-US" altLang="zh-CN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8" name="The Picture slide"/>
          <p:cNvSpPr txBox="1"/>
          <p:nvPr/>
        </p:nvSpPr>
        <p:spPr>
          <a:xfrm>
            <a:off x="1911985" y="3669030"/>
            <a:ext cx="9738360" cy="382524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2.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实现：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在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GPU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上做图像处理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通过图形渲染管线向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GPU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发送处理的指令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绘制全屏三角形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Pixel Shader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的过程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执行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3569315" y="2045335"/>
            <a:ext cx="8898255" cy="8128635"/>
            <a:chOff x="19951" y="2439"/>
            <a:chExt cx="16145" cy="12801"/>
          </a:xfrm>
        </p:grpSpPr>
        <p:sp>
          <p:nvSpPr>
            <p:cNvPr id="8" name="文本框 7"/>
            <p:cNvSpPr txBox="1"/>
            <p:nvPr/>
          </p:nvSpPr>
          <p:spPr>
            <a:xfrm>
              <a:off x="24159" y="14402"/>
              <a:ext cx="9242" cy="83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Helvetica Light"/>
                </a:rPr>
                <a:t>绘制全屏</a:t>
              </a:r>
              <a:r>
                <a:rPr kumimoji="0" lang="zh-CN" alt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Helvetica Light"/>
                </a:rPr>
                <a:t>三角形</a:t>
              </a: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endParaRPr>
            </a:p>
          </p:txBody>
        </p:sp>
        <p:sp>
          <p:nvSpPr>
            <p:cNvPr id="9" name="直角三角形 8"/>
            <p:cNvSpPr/>
            <p:nvPr/>
          </p:nvSpPr>
          <p:spPr>
            <a:xfrm flipH="1">
              <a:off x="20869" y="3261"/>
              <a:ext cx="13414" cy="8913"/>
            </a:xfrm>
            <a:prstGeom prst="rtTriangle">
              <a:avLst/>
            </a:prstGeom>
            <a:solidFill>
              <a:schemeClr val="lt1">
                <a:alpha val="9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endParaRPr lang="zh-CN" altLang="en-US" sz="7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9951" y="12507"/>
              <a:ext cx="206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(-3,-1)</a:t>
              </a:r>
              <a:endParaRPr lang="en-US" altLang="zh-CN" sz="28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401" y="12507"/>
              <a:ext cx="154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(1,-1)</a:t>
              </a:r>
              <a:endParaRPr lang="en-US" altLang="zh-CN" sz="28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4283" y="2439"/>
              <a:ext cx="157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(1,3)</a:t>
              </a:r>
              <a:endParaRPr lang="en-US" altLang="zh-CN" sz="28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5727" y="6853"/>
              <a:ext cx="176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(-1,1)</a:t>
              </a:r>
              <a:endParaRPr lang="en-US" altLang="zh-CN" sz="28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305" y="12507"/>
              <a:ext cx="280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(-1,-1)</a:t>
              </a:r>
              <a:endParaRPr lang="en-US" altLang="zh-CN" sz="28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4430" y="6558"/>
              <a:ext cx="166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(1,1)</a:t>
              </a:r>
              <a:endParaRPr lang="en-US" altLang="zh-CN" sz="28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pic>
          <p:nvPicPr>
            <p:cNvPr id="23" name="图片 22" descr="uv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65" y="7675"/>
              <a:ext cx="6718" cy="4499"/>
            </a:xfrm>
            <a:prstGeom prst="rect">
              <a:avLst/>
            </a:prstGeom>
          </p:spPr>
        </p:pic>
      </p:grpSp>
    </p:spTree>
    <p:custDataLst>
      <p:tags r:id="rId3"/>
    </p:custData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7721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  <a:sym typeface="Helvetica Light"/>
              </a:rPr>
              <a:t>后处理在渲染中的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  <a:sym typeface="Helvetica Light"/>
              </a:rPr>
              <a:t>流程</a:t>
            </a:r>
            <a:endParaRPr kumimoji="0" lang="en-US" altLang="zh-CN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8" name="The Picture slide"/>
          <p:cNvSpPr txBox="1"/>
          <p:nvPr/>
        </p:nvSpPr>
        <p:spPr>
          <a:xfrm>
            <a:off x="1911985" y="3669030"/>
            <a:ext cx="9738360" cy="81654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1.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移动管线流程的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PP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：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PrePass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MobileBasePass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Distortion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SunMask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BloomSetup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DepthOfField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Bloom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EyeAdaptation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SunMerge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3836650" y="2677795"/>
            <a:ext cx="8032750" cy="7995285"/>
            <a:chOff x="21790" y="4217"/>
            <a:chExt cx="12650" cy="12591"/>
          </a:xfrm>
        </p:grpSpPr>
        <p:sp>
          <p:nvSpPr>
            <p:cNvPr id="2" name="矩形 1"/>
            <p:cNvSpPr/>
            <p:nvPr/>
          </p:nvSpPr>
          <p:spPr>
            <a:xfrm>
              <a:off x="21790" y="5922"/>
              <a:ext cx="5296" cy="8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"/>
                </a:rPr>
                <a:t>PrePass</a:t>
              </a:r>
              <a:endParaRPr kumimoji="0" lang="en-US" altLang="zh-CN" sz="2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790" y="7807"/>
              <a:ext cx="5296" cy="8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"/>
                </a:rPr>
                <a:t>MobileBasePass</a:t>
              </a:r>
              <a:endParaRPr kumimoji="0" lang="en-US" altLang="zh-CN" sz="2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1790" y="9797"/>
              <a:ext cx="5296" cy="8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"/>
                </a:rPr>
                <a:t>PostProcess</a:t>
              </a:r>
              <a:endParaRPr kumimoji="0" lang="en-US" altLang="zh-CN" sz="2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"/>
              </a:endParaRPr>
            </a:p>
          </p:txBody>
        </p:sp>
        <p:cxnSp>
          <p:nvCxnSpPr>
            <p:cNvPr id="6" name="直接箭头连接符 5"/>
            <p:cNvCxnSpPr>
              <a:endCxn id="2" idx="0"/>
            </p:cNvCxnSpPr>
            <p:nvPr/>
          </p:nvCxnSpPr>
          <p:spPr>
            <a:xfrm>
              <a:off x="24405" y="4217"/>
              <a:ext cx="33" cy="170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直接箭头连接符 12"/>
            <p:cNvCxnSpPr>
              <a:endCxn id="4" idx="0"/>
            </p:cNvCxnSpPr>
            <p:nvPr/>
          </p:nvCxnSpPr>
          <p:spPr>
            <a:xfrm flipH="1">
              <a:off x="24438" y="6737"/>
              <a:ext cx="12" cy="107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直接箭头连接符 14"/>
            <p:cNvCxnSpPr/>
            <p:nvPr/>
          </p:nvCxnSpPr>
          <p:spPr>
            <a:xfrm flipH="1">
              <a:off x="24415" y="8693"/>
              <a:ext cx="12" cy="107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" name="矩形 24"/>
            <p:cNvSpPr/>
            <p:nvPr/>
          </p:nvSpPr>
          <p:spPr>
            <a:xfrm>
              <a:off x="28905" y="8085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800" dirty="0" smtClean="0">
                  <a:solidFill>
                    <a:srgbClr val="000000"/>
                  </a:solidFill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Distortion</a:t>
              </a:r>
              <a:endPara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>
            <a:xfrm flipH="1">
              <a:off x="24393" y="10683"/>
              <a:ext cx="12" cy="107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" name="矩形 26"/>
            <p:cNvSpPr/>
            <p:nvPr/>
          </p:nvSpPr>
          <p:spPr>
            <a:xfrm>
              <a:off x="28905" y="9044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SunMask</a:t>
              </a:r>
              <a:endPara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8905" y="10032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800" dirty="0" smtClean="0">
                  <a:solidFill>
                    <a:srgbClr val="000000"/>
                  </a:solidFill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BloomSetUp</a:t>
              </a:r>
              <a:endPara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8905" y="11015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DepthOf</a:t>
              </a: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Field</a:t>
              </a:r>
              <a:endPara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8905" y="11974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Bloom</a:t>
              </a:r>
              <a:endPara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8905" y="12962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800" dirty="0" smtClean="0">
                  <a:solidFill>
                    <a:srgbClr val="000000"/>
                  </a:solidFill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EyeAdaptation</a:t>
              </a:r>
              <a:endPara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28905" y="13972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800" dirty="0" smtClean="0">
                  <a:solidFill>
                    <a:srgbClr val="000000"/>
                  </a:solidFill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SunMerge</a:t>
              </a:r>
              <a:endPara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8710" y="7620"/>
              <a:ext cx="5730" cy="7590"/>
            </a:xfrm>
            <a:prstGeom prst="rect">
              <a:avLst/>
            </a:prstGeom>
            <a:noFill/>
            <a:ln w="12700" cap="flat">
              <a:solidFill>
                <a:schemeClr val="accent1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34" name="右箭头 33"/>
            <p:cNvSpPr/>
            <p:nvPr/>
          </p:nvSpPr>
          <p:spPr>
            <a:xfrm>
              <a:off x="27180" y="9930"/>
              <a:ext cx="1410" cy="510"/>
            </a:xfrm>
            <a:prstGeom prst="rightArrow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4393" y="15970"/>
              <a:ext cx="8022" cy="83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Helvetica Light"/>
                </a:rPr>
                <a:t>Mobile Render </a:t>
              </a:r>
              <a:r>
                <a:rPr kumimoji="0" lang="zh-CN" alt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Helvetica Light"/>
                </a:rPr>
                <a:t>后处理</a:t>
              </a:r>
              <a:r>
                <a:rPr kumimoji="0" lang="zh-CN" alt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Helvetica Light"/>
                </a:rPr>
                <a:t>流程</a:t>
              </a: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endParaRPr>
            </a:p>
          </p:txBody>
        </p:sp>
      </p:grpSp>
    </p:spTree>
    <p:custDataLst>
      <p:tags r:id="rId2"/>
    </p:custData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效果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pic>
        <p:nvPicPr>
          <p:cNvPr id="8" name="C9F754DE-2CAD-44b6-B708-469DEB6407EB-1" descr="qt_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930" y="3668395"/>
            <a:ext cx="12371070" cy="6287770"/>
          </a:xfrm>
          <a:prstGeom prst="rect">
            <a:avLst/>
          </a:prstGeom>
        </p:spPr>
      </p:pic>
      <p:sp>
        <p:nvSpPr>
          <p:cNvPr id="9" name="The Picture slide"/>
          <p:cNvSpPr txBox="1"/>
          <p:nvPr/>
        </p:nvSpPr>
        <p:spPr>
          <a:xfrm>
            <a:off x="1911985" y="3669030"/>
            <a:ext cx="9738360" cy="382524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1.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常见的后处理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效果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UV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效果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相机效果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屏幕空间技术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图像采样和计算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489758" y="10140950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常见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PP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效果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3"/>
    </p:custData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效果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23787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2.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抗锯齿（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Anti-Aliasing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）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FXAA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TemporalAA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4" name="图片 3" descr="PPA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885" y="2196465"/>
            <a:ext cx="12352020" cy="74606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489758" y="9775190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抗锯齿效果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示意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3"/>
    </p:custDataLst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.xml><?xml version="1.0" encoding="utf-8"?>
<p:tagLst xmlns:p="http://schemas.openxmlformats.org/presentationml/2006/main">
  <p:tag name="KSO_WM_UNIT_TABLE_BEAUTIFY" val="smartTable{482a45c6-228e-445a-8fff-ba83ea562981}"/>
  <p:tag name="TABLE_RECT" val="144*225*85.5*59"/>
  <p:tag name="TABLE_EMPHASIZE_COLOR" val="16736824"/>
  <p:tag name="TABLE_ONEKEY_SKIN_IDX" val="3"/>
  <p:tag name="TABLE_SKINIDX" val="2"/>
  <p:tag name="TABLE_COLORIDX" val="16"/>
</p:tagLst>
</file>

<file path=ppt/tags/tag25.xml><?xml version="1.0" encoding="utf-8"?>
<p:tagLst xmlns:p="http://schemas.openxmlformats.org/presentationml/2006/main">
  <p:tag name="KSO_WM_UNIT_TABLE_BEAUTIFY" val="smartTable{3a622aac-a932-49ef-806e-c96785780c9f}"/>
  <p:tag name="TABLE_RECT" val="144*165*671.65*210"/>
  <p:tag name="TABLE_EMPHASIZE_COLOR" val="16736824"/>
  <p:tag name="TABLE_ONEKEY_SKIN_IDX" val="3"/>
  <p:tag name="TABLE_SKINIDX" val="2"/>
  <p:tag name="TABLE_COLORIDX" val="16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7.xml><?xml version="1.0" encoding="utf-8"?>
<p:tagLst xmlns:p="http://schemas.openxmlformats.org/presentationml/2006/main">
  <p:tag name="KSO_WM_UNIT_TABLE_BEAUTIFY" val="smartTable{45ba4793-b900-4c84-be9a-c2947442303c}"/>
  <p:tag name="TABLE_RECT" val="144*165*671.65*210"/>
  <p:tag name="TABLE_EMPHASIZE_COLOR" val="16736824"/>
  <p:tag name="TABLE_ONEKEY_SKIN_IDX" val="3"/>
  <p:tag name="TABLE_SKINIDX" val="2"/>
  <p:tag name="TABLE_COLORIDX" val="16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9.xml><?xml version="1.0" encoding="utf-8"?>
<p:tagLst xmlns:p="http://schemas.openxmlformats.org/presentationml/2006/main">
  <p:tag name="KSO_WM_UNIT_PLACING_PICTURE_USER_VIEWPORT" val="{&quot;height&quot;:2267.716535433071,&quot;width&quot;:2267.716535433071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PLACING_PICTURE_USER_VIEWPORT" val="{&quot;height&quot;:7620,&quot;width&quot;:8790}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2.xml><?xml version="1.0" encoding="utf-8"?>
<p:tagLst xmlns:p="http://schemas.openxmlformats.org/presentationml/2006/main">
  <p:tag name="KSO_WM_UNIT_PLACING_PICTURE_USER_VIEWPORT" val="{&quot;height&quot;:2267.716535433071,&quot;width&quot;:2267.716535433071}"/>
</p:tagLst>
</file>

<file path=ppt/tags/tag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4.xml><?xml version="1.0" encoding="utf-8"?>
<p:tagLst xmlns:p="http://schemas.openxmlformats.org/presentationml/2006/main">
  <p:tag name="KSO_WM_UNIT_PLACING_PICTURE_USER_VIEWPORT" val="{&quot;height&quot;:2267.716535433071,&quot;width&quot;:2267.716535433071}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2108</Words>
  <Application>WPS 演示</Application>
  <PresentationFormat>自定义</PresentationFormat>
  <Paragraphs>464</Paragraphs>
  <Slides>25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3" baseType="lpstr">
      <vt:lpstr>Arial</vt:lpstr>
      <vt:lpstr>宋体</vt:lpstr>
      <vt:lpstr>Wingdings</vt:lpstr>
      <vt:lpstr>Helvetica</vt:lpstr>
      <vt:lpstr>Helvetica Light</vt:lpstr>
      <vt:lpstr>Calibri</vt:lpstr>
      <vt:lpstr>Arial</vt:lpstr>
      <vt:lpstr>微软雅黑</vt:lpstr>
      <vt:lpstr>微软雅黑 Light</vt:lpstr>
      <vt:lpstr>Wingdings</vt:lpstr>
      <vt:lpstr>方正姚体</vt:lpstr>
      <vt:lpstr>等线</vt:lpstr>
      <vt:lpstr>Arial Unicode MS</vt:lpstr>
      <vt:lpstr>华文细黑</vt:lpstr>
      <vt:lpstr>Helvetica</vt:lpstr>
      <vt:lpstr>Calibri</vt:lpstr>
      <vt:lpstr>White</vt:lpstr>
      <vt:lpstr>1_White</vt:lpstr>
      <vt:lpstr>PowerPoint 演示文稿</vt:lpstr>
      <vt:lpstr>PowerPoint 演示文稿</vt:lpstr>
      <vt:lpstr>PowerPoint 演示文稿</vt:lpstr>
      <vt:lpstr>PowerPoint 演示文稿</vt:lpstr>
      <vt:lpstr>什么是后处理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Yang</cp:lastModifiedBy>
  <cp:revision>415</cp:revision>
  <dcterms:created xsi:type="dcterms:W3CDTF">2017-07-18T17:55:00Z</dcterms:created>
  <dcterms:modified xsi:type="dcterms:W3CDTF">2022-01-11T07:16:15Z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53D12DB4924B461BBC0DFA0B7F1657B0</vt:lpwstr>
  </property>
</Properties>
</file>